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73" r:id="rId9"/>
    <p:sldId id="280" r:id="rId10"/>
    <p:sldId id="281" r:id="rId11"/>
    <p:sldId id="282" r:id="rId12"/>
    <p:sldId id="265" r:id="rId13"/>
    <p:sldId id="274" r:id="rId14"/>
    <p:sldId id="285" r:id="rId15"/>
    <p:sldId id="275" r:id="rId16"/>
    <p:sldId id="276" r:id="rId17"/>
    <p:sldId id="279" r:id="rId18"/>
    <p:sldId id="277" r:id="rId19"/>
    <p:sldId id="283" r:id="rId20"/>
    <p:sldId id="266" r:id="rId21"/>
    <p:sldId id="278" r:id="rId22"/>
    <p:sldId id="272" r:id="rId23"/>
    <p:sldId id="267" r:id="rId24"/>
    <p:sldId id="268" r:id="rId25"/>
    <p:sldId id="269" r:id="rId26"/>
    <p:sldId id="270" r:id="rId27"/>
    <p:sldId id="271" r:id="rId28"/>
    <p:sldId id="284" r:id="rId29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62EE"/>
    <a:srgbClr val="1E3BEE"/>
    <a:srgbClr val="1417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35"/>
    <p:restoredTop sz="94729"/>
  </p:normalViewPr>
  <p:slideViewPr>
    <p:cSldViewPr snapToGrid="0" snapToObjects="1">
      <p:cViewPr varScale="1">
        <p:scale>
          <a:sx n="98" d="100"/>
          <a:sy n="98" d="100"/>
        </p:scale>
        <p:origin x="19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121667-913F-B642-AED4-81F401788CA6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97DD0-3DB1-4D4E-9D23-0E90E8D670C2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52062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97DD0-3DB1-4D4E-9D23-0E90E8D670C2}" type="slidenum">
              <a:rPr lang="en-KR" smtClean="0"/>
              <a:t>9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968672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97DD0-3DB1-4D4E-9D23-0E90E8D670C2}" type="slidenum">
              <a:rPr lang="en-KR" smtClean="0"/>
              <a:t>10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60217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97DD0-3DB1-4D4E-9D23-0E90E8D670C2}" type="slidenum">
              <a:rPr lang="en-KR" smtClean="0"/>
              <a:t>11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505141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97DD0-3DB1-4D4E-9D23-0E90E8D670C2}" type="slidenum">
              <a:rPr lang="en-KR" smtClean="0"/>
              <a:t>12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00457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97DD0-3DB1-4D4E-9D23-0E90E8D670C2}" type="slidenum">
              <a:rPr lang="en-KR" smtClean="0"/>
              <a:t>13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19927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97DD0-3DB1-4D4E-9D23-0E90E8D670C2}" type="slidenum">
              <a:rPr lang="en-KR" smtClean="0"/>
              <a:t>14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2495395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97DD0-3DB1-4D4E-9D23-0E90E8D670C2}" type="slidenum">
              <a:rPr lang="en-KR" smtClean="0"/>
              <a:t>15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02155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97DD0-3DB1-4D4E-9D23-0E90E8D670C2}" type="slidenum">
              <a:rPr lang="en-KR" smtClean="0"/>
              <a:t>16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244914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97DD0-3DB1-4D4E-9D23-0E90E8D670C2}" type="slidenum">
              <a:rPr lang="en-KR" smtClean="0"/>
              <a:t>18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13863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E7273-B436-0E4B-8506-E6DBD0F93F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A4EF18-FB72-6E49-A77A-3F066C596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0DA44-6412-8243-AD28-E19FEA14E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3897EA-C338-8047-81F7-D8AE16062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C6DFE-BDE5-E84E-8787-0A448E923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5883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253B5-E3C8-4D49-9F4A-78111680B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B407D0-D7C3-724D-B55F-77EF6B783E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7FB99-B464-D146-8661-49128547B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EDA98-F3A0-D047-9A9B-950AC2AD3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FC038-B54E-6A49-AFA6-4BAA0904E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43924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EE9D77-530E-7740-AFBA-B31A975A42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380630-58F0-2942-9522-5546E808A2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C285D-BAD3-F24E-8347-4D1257805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DA458-F58B-8B44-99B6-FAB2F52B1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2C004-C577-254F-9264-DE4A35492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01120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05D91-F65C-304C-9D5F-EF932DE04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60B22-14D1-774F-A19A-812E5B50C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2D92D-48DA-4C41-B4F0-285C2221E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6DBDCE-F29B-4C4D-B6DF-CA6EC4DB9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9F5E2-1E31-AA43-8605-029640CC3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301914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28643-8498-7441-8750-068CFA56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5C7C1-65B8-1542-B5C1-06FB6D83C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06128-6788-8B47-8EEF-ACDCFDEA3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910C4-E13F-E546-B319-D09F94A11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0AC28-9221-6D42-BB04-9EBC82FA0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86661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4AEC9-471C-1444-89B0-83BFAE6F9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2C261-8278-CB47-A573-F2A0D33074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13D6A6-88E4-C64A-AABE-3159A2744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0EE5BD-89A8-4044-AAAD-F0C7B3A6A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82059-99E4-934A-B4B9-68295D93D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8A97D-E8DE-3640-8855-1827E89A0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37927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2CDA8-E258-BF46-B622-57B1E17AB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281D8-5A70-374C-B5E3-0DA74CBEE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78E9A2-36E6-6F41-9D9A-680F53D9F2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975E01-8BEA-4E43-8697-5E29141C5A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64287-AAAC-5C4B-89D2-D55BD1115E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ED9838-16FA-6D40-ADA9-37221B1A0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6E87BB-EAFE-544B-AB91-1030B0907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6CF0BB-DA7A-E746-ABC7-FB45EE4C3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08758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442DC-1103-5A40-8D4D-3D1474942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72031C-01B5-7C4E-99D7-1A02F9F3C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D1F5F6-66B2-1D4A-9071-615EC1313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500DA0-D127-2D44-8E12-0DF234345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65565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B9EFBD-78E3-6A47-B572-CCEF65EB1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398375-E863-774A-A550-1701C0F68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6BC2E2-8EFA-8945-AA5E-FCE659025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89376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BFE93-D1DA-114B-8943-4F863DBDC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4C5C8-E477-5649-8F85-AB31E2C67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F8C240-03FB-604F-9840-D8E211568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010F6-DC30-EA45-AC4D-D03B26C5E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0B5CE7-A2BD-344F-9704-B5E5BC3E3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06397-D0A1-E047-96D0-BC1F7C254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81974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1A73E-6680-1E41-8950-493E61745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32958F-3A1B-FD4F-A6E2-9C40F4DCD5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3B5366-FF35-EB42-972C-890B84C06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71E1D6-4F77-7C4F-A87E-A6DC9590B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F7ACF-8D3D-6043-A924-B7EAD9BAB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B2E52-12EE-A04B-861A-01117637C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90423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744CA4-8C44-CF4A-9040-C8B7B9A86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7ADBBB-E84D-2B4C-881E-FD5FBFC91C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7B51A-E06A-5C49-AFEF-9D71D1AE2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CD39E9-7573-424E-AAA8-628C52C4CC55}" type="datetimeFigureOut">
              <a:rPr lang="en-KR" smtClean="0"/>
              <a:t>2021/07/28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6702C-1B6D-6143-9EC6-78631DA375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E5176-82B7-CD49-8399-CC0B87306F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D0BADA-7455-1C47-BF00-1E8C3B71C01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80514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UkRrUhWGqwg" TargetMode="Externa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7B3CB621-CA07-8A42-9458-E152D6478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25" b="942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E6835C7-A7CF-1641-B9D5-281B350918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23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71AED6-630B-9F46-8646-841591402007}"/>
              </a:ext>
            </a:extLst>
          </p:cNvPr>
          <p:cNvSpPr txBox="1"/>
          <p:nvPr/>
        </p:nvSpPr>
        <p:spPr>
          <a:xfrm>
            <a:off x="201880" y="280258"/>
            <a:ext cx="57374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웹 데이터 수집 </a:t>
            </a:r>
            <a:r>
              <a:rPr lang="ko-KR" altLang="en-US" sz="44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튜토리얼</a:t>
            </a:r>
            <a:endParaRPr lang="en-KR" sz="44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13FB57-E10A-764E-9FE2-E4A0535B748A}"/>
              </a:ext>
            </a:extLst>
          </p:cNvPr>
          <p:cNvSpPr txBox="1"/>
          <p:nvPr/>
        </p:nvSpPr>
        <p:spPr>
          <a:xfrm>
            <a:off x="201880" y="5746745"/>
            <a:ext cx="87706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Yonsei University, </a:t>
            </a:r>
          </a:p>
          <a:p>
            <a:r>
              <a:rPr lang="en-US" sz="2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Human and Artificial Intelligence Research Lab, Sukhyun Hong</a:t>
            </a:r>
            <a:endParaRPr lang="en-KR" sz="24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5874D7-3BAD-A848-9823-A67AF7B3625E}"/>
              </a:ext>
            </a:extLst>
          </p:cNvPr>
          <p:cNvSpPr txBox="1"/>
          <p:nvPr/>
        </p:nvSpPr>
        <p:spPr>
          <a:xfrm>
            <a:off x="201880" y="4868942"/>
            <a:ext cx="11990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본 </a:t>
            </a:r>
            <a:r>
              <a:rPr lang="ko-KR" altLang="en-US" sz="16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튜토리얼은</a:t>
            </a:r>
            <a:r>
              <a:rPr lang="en-US" altLang="ko-KR" sz="1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프로그래밍 및 웹 데이터 수집 경험이 많지 않은 분들을 대상으로 합니다</a:t>
            </a:r>
            <a:r>
              <a:rPr lang="en-US" altLang="ko-KR" sz="1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이론적인 내용보다 실제 데이터 수집 및 활용이 필요한 프로젝트 상황에서 실질적인 활용할 수 있는 내용 위주로 다루고자 합니다</a:t>
            </a:r>
            <a:r>
              <a:rPr lang="en-US" altLang="ko-KR" sz="1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  <a:r>
              <a:rPr lang="ko-KR" altLang="en-US" sz="1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 </a:t>
            </a:r>
            <a:endParaRPr lang="en-KR" sz="16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1495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실습에 앞서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…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 설정하기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93CDD7-3857-DE4D-B4FA-EB31AE3B533D}"/>
              </a:ext>
            </a:extLst>
          </p:cNvPr>
          <p:cNvSpPr txBox="1"/>
          <p:nvPr/>
        </p:nvSpPr>
        <p:spPr>
          <a:xfrm>
            <a:off x="201879" y="1215487"/>
            <a:ext cx="571827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Option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1.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virtualenv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사용하기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#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설치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 pip install </a:t>
            </a:r>
            <a:r>
              <a:rPr lang="en-US" altLang="ko-KR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virtualenv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#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 생성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virtualenv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ko-KR" altLang="en-US" sz="2000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가상환경명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본인 프로젝트에 </a:t>
            </a:r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맞에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이름 설정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)</a:t>
            </a:r>
          </a:p>
          <a:p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#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 진입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활성화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)</a:t>
            </a: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source </a:t>
            </a:r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가상환경명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/bin/activate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(Mac, 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리눅스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)</a:t>
            </a: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가상환경명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/Scripts/activate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(Windows)</a:t>
            </a:r>
          </a:p>
          <a:p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#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비활성화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deactivate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843CCA-826C-D946-894F-96CFDCE423CD}"/>
              </a:ext>
            </a:extLst>
          </p:cNvPr>
          <p:cNvSpPr txBox="1"/>
          <p:nvPr/>
        </p:nvSpPr>
        <p:spPr>
          <a:xfrm>
            <a:off x="6028248" y="1215487"/>
            <a:ext cx="571827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Option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2.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pipenv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사용하기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#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설치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 pip install </a:t>
            </a:r>
            <a:r>
              <a:rPr lang="en-US" altLang="ko-KR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pipenv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 cd ‘directory’ (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프로젝트 디렉토리 진입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)</a:t>
            </a:r>
          </a:p>
          <a:p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#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 생성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pipenv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–-python 3.7 </a:t>
            </a: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</a:t>
            </a:r>
            <a:r>
              <a:rPr lang="en-US" altLang="ko-KR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pipenv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–three 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도 가능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)</a:t>
            </a:r>
          </a:p>
          <a:p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설치할 </a:t>
            </a:r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파이썬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버전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)</a:t>
            </a:r>
          </a:p>
          <a:p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#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 진입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활성화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)</a:t>
            </a: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pipenv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shell</a:t>
            </a:r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#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패키지 설치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pipenv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install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…</a:t>
            </a:r>
          </a:p>
          <a:p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#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비활성화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3257328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실습에 앞서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…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 설정하기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93CDD7-3857-DE4D-B4FA-EB31AE3B533D}"/>
              </a:ext>
            </a:extLst>
          </p:cNvPr>
          <p:cNvSpPr txBox="1"/>
          <p:nvPr/>
        </p:nvSpPr>
        <p:spPr>
          <a:xfrm>
            <a:off x="201879" y="1438108"/>
            <a:ext cx="57182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requirements.txt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 pip freeze &gt; </a:t>
            </a:r>
            <a:r>
              <a:rPr lang="en-US" altLang="ko-KR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requiremtnts.txt</a:t>
            </a:r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설치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:</a:t>
            </a:r>
          </a:p>
          <a:p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 pip install –r </a:t>
            </a:r>
            <a:r>
              <a:rPr lang="en-US" altLang="ko-KR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requirements.txt</a:t>
            </a:r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843CCA-826C-D946-894F-96CFDCE423CD}"/>
              </a:ext>
            </a:extLst>
          </p:cNvPr>
          <p:cNvSpPr txBox="1"/>
          <p:nvPr/>
        </p:nvSpPr>
        <p:spPr>
          <a:xfrm>
            <a:off x="6028248" y="1438108"/>
            <a:ext cx="57182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Pipfile.lock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 </a:t>
            </a:r>
            <a:r>
              <a:rPr lang="en-US" altLang="ko-KR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pipenv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lock</a:t>
            </a:r>
          </a:p>
          <a:p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설치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:</a:t>
            </a:r>
          </a:p>
          <a:p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&gt;&gt; </a:t>
            </a:r>
            <a:r>
              <a:rPr lang="en-US" altLang="ko-KR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pipenv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install</a:t>
            </a:r>
          </a:p>
          <a:p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6E65BA-D70D-8A47-983E-18856B4567A0}"/>
              </a:ext>
            </a:extLst>
          </p:cNvPr>
          <p:cNvSpPr/>
          <p:nvPr/>
        </p:nvSpPr>
        <p:spPr>
          <a:xfrm>
            <a:off x="201879" y="3965974"/>
            <a:ext cx="114039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이후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IDE 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및 작업환경에서 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614458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25619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BeautifulSoup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Python 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에서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HTML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다루기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C15652-A423-C544-B711-32B1225FE1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79" y="1674446"/>
            <a:ext cx="11769052" cy="12680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24AFF1-10FB-DB42-8D52-ACA91E54BAF8}"/>
              </a:ext>
            </a:extLst>
          </p:cNvPr>
          <p:cNvSpPr txBox="1"/>
          <p:nvPr/>
        </p:nvSpPr>
        <p:spPr>
          <a:xfrm>
            <a:off x="201879" y="3253789"/>
            <a:ext cx="112651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웹에서 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html 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을 가져오거나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직접 파일로 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html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문서를 </a:t>
            </a:r>
            <a:r>
              <a:rPr lang="ko-KR" altLang="en-US" sz="2000" dirty="0" err="1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로드한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경우 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string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형태로 존재</a:t>
            </a:r>
            <a:endParaRPr lang="en-US" altLang="ko-KR" sz="2000" dirty="0">
              <a:solidFill>
                <a:srgbClr val="4662EE"/>
              </a:solidFill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Html tag 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가 담긴 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string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을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dirty="0" err="1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BeautifulSoup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()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에 넣어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html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형태로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parse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해서 사용할 수 있다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Soup</a:t>
            </a:r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으로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parse 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된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html 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태그는 변수로 저장해서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html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속 특정 태그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속성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contents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등을 불러올 수 있다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!</a:t>
            </a:r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E1F1C4C-7E31-A444-A97F-F3C045194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879" y="4888524"/>
            <a:ext cx="5577598" cy="13243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67C2441-1F85-F342-A9E2-6006836D3DF0}"/>
              </a:ext>
            </a:extLst>
          </p:cNvPr>
          <p:cNvSpPr txBox="1"/>
          <p:nvPr/>
        </p:nvSpPr>
        <p:spPr>
          <a:xfrm>
            <a:off x="5901966" y="5350649"/>
            <a:ext cx="26937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예시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: &lt;p&gt; 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태그만 추출</a:t>
            </a:r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70480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53994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BeautifulSoup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– find()</a:t>
            </a:r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와 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select()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soup.find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971E6C-29C3-B542-9DDC-7251B3DE1B5A}"/>
              </a:ext>
            </a:extLst>
          </p:cNvPr>
          <p:cNvSpPr txBox="1"/>
          <p:nvPr/>
        </p:nvSpPr>
        <p:spPr>
          <a:xfrm>
            <a:off x="201879" y="1215487"/>
            <a:ext cx="112651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Soup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으로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parse 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된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html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에서 데이터를 가져오는 방식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내가 원하는 데이터 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(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정보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) 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의 위치 확인 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– tag, 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속성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, tag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의 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hierarchy 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등</a:t>
            </a:r>
            <a:endParaRPr lang="en-US" altLang="ko-KR" sz="2000" dirty="0">
              <a:solidFill>
                <a:srgbClr val="4662EE"/>
              </a:solidFill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해당 정보를 추출하기 위해 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‘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지정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’ 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할 방법 탐색</a:t>
            </a:r>
            <a:endParaRPr lang="en-US" altLang="ko-KR" sz="2000" dirty="0">
              <a:solidFill>
                <a:srgbClr val="4662EE"/>
              </a:solidFill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Tag / attribute 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등을 지정하여 정보를 추출하는 방식의 두 가지 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: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find(), select()</a:t>
            </a:r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FCAEA21-B4DF-5C4F-84E5-0A1F87A93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79" y="2839407"/>
            <a:ext cx="6436876" cy="34729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F0FC12-2EDE-1E41-A439-650E7D0956B0}"/>
              </a:ext>
            </a:extLst>
          </p:cNvPr>
          <p:cNvSpPr txBox="1"/>
          <p:nvPr/>
        </p:nvSpPr>
        <p:spPr>
          <a:xfrm>
            <a:off x="6638755" y="3452481"/>
            <a:ext cx="51781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find() 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는 첫 번째 요소 하나만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, </a:t>
            </a:r>
            <a:r>
              <a:rPr lang="en-US" altLang="ko-KR" sz="2000" dirty="0" err="1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find_all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은 리스트 형태로 모든 요소를 전부 찾아 반환함</a:t>
            </a:r>
            <a:b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</a:br>
            <a:endParaRPr lang="en-US" altLang="ko-KR" sz="2000" dirty="0"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사용 구조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: find(‘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찾고자 하는 조건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’)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Q. </a:t>
            </a:r>
            <a:r>
              <a:rPr lang="ko-KR" altLang="en-US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어떨 때 </a:t>
            </a:r>
            <a:r>
              <a:rPr lang="en-US" altLang="ko-KR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find</a:t>
            </a:r>
            <a:r>
              <a:rPr lang="ko-KR" altLang="en-US" sz="2000" dirty="0" err="1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를</a:t>
            </a:r>
            <a:r>
              <a:rPr lang="en-US" altLang="ko-KR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어떨 때 </a:t>
            </a:r>
            <a:r>
              <a:rPr lang="en-US" altLang="ko-KR" sz="2000" dirty="0" err="1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find_all</a:t>
            </a:r>
            <a:r>
              <a:rPr lang="ko-KR" altLang="en-US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을 활용할 수 있을까</a:t>
            </a:r>
            <a:r>
              <a:rPr lang="en-US" altLang="ko-KR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? (Hint: </a:t>
            </a:r>
            <a:r>
              <a:rPr lang="ko-KR" altLang="en-US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보통 같은 태그가 </a:t>
            </a:r>
            <a:r>
              <a:rPr lang="ko-KR" altLang="en-US" sz="2000" dirty="0" err="1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여러개</a:t>
            </a:r>
            <a:r>
              <a:rPr lang="ko-KR" altLang="en-US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존재</a:t>
            </a:r>
            <a:r>
              <a:rPr lang="en-US" altLang="ko-KR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그러나 같은 서비스의 경우</a:t>
            </a:r>
            <a:r>
              <a:rPr lang="en-US" altLang="ko-KR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, </a:t>
            </a:r>
            <a:r>
              <a:rPr lang="ko-KR" altLang="en-US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페이지마다 유사한 구조를 가짐</a:t>
            </a:r>
            <a:r>
              <a:rPr lang="en-US" altLang="ko-KR" sz="2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6891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53994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BeautifulSoup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– find()</a:t>
            </a:r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와 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select()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soup.find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F0FC12-2EDE-1E41-A439-650E7D0956B0}"/>
              </a:ext>
            </a:extLst>
          </p:cNvPr>
          <p:cNvSpPr txBox="1"/>
          <p:nvPr/>
        </p:nvSpPr>
        <p:spPr>
          <a:xfrm>
            <a:off x="201879" y="1215487"/>
            <a:ext cx="116267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조건을 구체화하는 방법</a:t>
            </a:r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endParaRPr lang="en-US" altLang="ko-KR" sz="2000" dirty="0">
              <a:solidFill>
                <a:srgbClr val="4662EE"/>
              </a:solidFill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태그만 검색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: find(“tag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명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”)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태그와 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attribute: find(“tag”, {“</a:t>
            </a:r>
            <a:r>
              <a:rPr lang="ko-KR" altLang="en-US" sz="2000" dirty="0" err="1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속성명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” : “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속성값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”}) 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– 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해당 속성을 가진</a:t>
            </a: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, 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해당 태그의 정보를 반환</a:t>
            </a:r>
            <a:endParaRPr lang="en-US" altLang="ko-KR" sz="2000" dirty="0">
              <a:solidFill>
                <a:srgbClr val="4662EE"/>
              </a:solidFill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attribute (selector) </a:t>
            </a:r>
            <a:r>
              <a:rPr lang="ko-KR" altLang="en-US" sz="2000" dirty="0">
                <a:solidFill>
                  <a:srgbClr val="4662EE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만 구체화해서 다음과 같이 선택하는 방식도 있음</a:t>
            </a:r>
            <a:endParaRPr lang="en-US" altLang="ko-KR" sz="2000" dirty="0">
              <a:solidFill>
                <a:srgbClr val="4662EE"/>
              </a:solidFill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4662EE"/>
              </a:solidFill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913D3D3-C5CC-F742-B353-52B48309A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417" y="5258526"/>
            <a:ext cx="4829268" cy="11966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EFAB7A3-1C7B-2847-BE55-E667DA54B322}"/>
              </a:ext>
            </a:extLst>
          </p:cNvPr>
          <p:cNvSpPr/>
          <p:nvPr/>
        </p:nvSpPr>
        <p:spPr>
          <a:xfrm>
            <a:off x="5601307" y="5533677"/>
            <a:ext cx="40418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Q. </a:t>
            </a:r>
            <a:r>
              <a:rPr lang="ko-KR" altLang="en-US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왜 </a:t>
            </a:r>
            <a:r>
              <a:rPr lang="en-US" altLang="ko-KR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.text </a:t>
            </a:r>
            <a:r>
              <a:rPr lang="ko-KR" altLang="en-US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가 </a:t>
            </a:r>
            <a:r>
              <a:rPr lang="ko-KR" altLang="en-US" dirty="0" err="1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붙었을까요</a:t>
            </a:r>
            <a:r>
              <a:rPr lang="en-US" altLang="ko-KR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&gt;&gt; </a:t>
            </a:r>
            <a:r>
              <a:rPr lang="ko-KR" altLang="en-US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직접 시도해보고 비교해보기</a:t>
            </a:r>
            <a:r>
              <a:rPr lang="en-US" altLang="ko-KR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!</a:t>
            </a:r>
          </a:p>
        </p:txBody>
      </p:sp>
      <p:pic>
        <p:nvPicPr>
          <p:cNvPr id="9" name="Picture 8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9027421-83BD-D540-A08C-C367FE5C19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415" y="2920985"/>
            <a:ext cx="8715271" cy="21216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52B37E-F3FF-4342-B1D4-EDBA5DBA43D7}"/>
              </a:ext>
            </a:extLst>
          </p:cNvPr>
          <p:cNvSpPr txBox="1"/>
          <p:nvPr/>
        </p:nvSpPr>
        <p:spPr>
          <a:xfrm>
            <a:off x="9170126" y="3015323"/>
            <a:ext cx="29130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&gt;&gt;</a:t>
            </a:r>
            <a:r>
              <a:rPr lang="en-KR" altLang="ko-KR" dirty="0"/>
              <a:t> </a:t>
            </a:r>
            <a:r>
              <a:rPr lang="ko-KR" altLang="en-US" dirty="0"/>
              <a:t>큰 </a:t>
            </a:r>
            <a:r>
              <a:rPr lang="en-US" altLang="ko-KR" dirty="0"/>
              <a:t>html </a:t>
            </a:r>
            <a:r>
              <a:rPr lang="ko-KR" altLang="en-US" dirty="0"/>
              <a:t>덩어리에서</a:t>
            </a:r>
            <a:r>
              <a:rPr lang="en-US" altLang="ko-KR" dirty="0"/>
              <a:t>(</a:t>
            </a:r>
            <a:r>
              <a:rPr lang="en-US" altLang="ko-KR" dirty="0" err="1">
                <a:solidFill>
                  <a:srgbClr val="4662EE"/>
                </a:solidFill>
              </a:rPr>
              <a:t>example</a:t>
            </a:r>
            <a:r>
              <a:rPr lang="en-US" altLang="ko-KR" dirty="0" err="1"/>
              <a:t>_soup</a:t>
            </a:r>
            <a:r>
              <a:rPr lang="en-US" altLang="ko-KR" dirty="0"/>
              <a:t>), find</a:t>
            </a:r>
            <a:r>
              <a:rPr lang="ko-KR" altLang="en-US" dirty="0"/>
              <a:t>로 관심있는 일부 영역만 </a:t>
            </a:r>
            <a:r>
              <a:rPr lang="en-US" altLang="ko-KR" dirty="0"/>
              <a:t>find </a:t>
            </a:r>
            <a:r>
              <a:rPr lang="ko-KR" altLang="en-US" dirty="0"/>
              <a:t>로 가져와 따로 변수로 저장하는 것</a:t>
            </a:r>
            <a:r>
              <a:rPr lang="en-US" altLang="ko-KR" dirty="0"/>
              <a:t>(</a:t>
            </a:r>
            <a:r>
              <a:rPr lang="en-US" altLang="ko-KR">
                <a:solidFill>
                  <a:srgbClr val="4662EE"/>
                </a:solidFill>
              </a:rPr>
              <a:t>divtag</a:t>
            </a:r>
            <a:r>
              <a:rPr lang="en-US" altLang="ko-KR" dirty="0"/>
              <a:t>)</a:t>
            </a:r>
            <a:r>
              <a:rPr lang="ko-KR" altLang="en-US" dirty="0"/>
              <a:t>이 유용합니다</a:t>
            </a:r>
            <a:r>
              <a:rPr lang="en-US" altLang="ko-KR" dirty="0"/>
              <a:t>. 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7580249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53994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BeautifulSoup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– find()</a:t>
            </a:r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와 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select()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CSS Selector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와 </a:t>
            </a:r>
            <a:r>
              <a:rPr lang="en-US" altLang="ko-KR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soup.select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290940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42612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BeautifulSoup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– Practice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네이버 뉴스 제목 가져오기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767381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F788829-30FC-BE46-BF67-F07FF5470F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667"/>
          <a:stretch/>
        </p:blipFill>
        <p:spPr>
          <a:xfrm>
            <a:off x="0" y="491527"/>
            <a:ext cx="6502400" cy="587494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394DCDB-8649-B648-AB10-72365F98A88E}"/>
              </a:ext>
            </a:extLst>
          </p:cNvPr>
          <p:cNvSpPr/>
          <p:nvPr/>
        </p:nvSpPr>
        <p:spPr>
          <a:xfrm>
            <a:off x="1053770" y="2146300"/>
            <a:ext cx="5283530" cy="711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B09A0-CBD8-8C4D-A298-9BAF972B90A1}"/>
              </a:ext>
            </a:extLst>
          </p:cNvPr>
          <p:cNvSpPr/>
          <p:nvPr/>
        </p:nvSpPr>
        <p:spPr>
          <a:xfrm>
            <a:off x="1053770" y="3124200"/>
            <a:ext cx="5283530" cy="711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6482CC-873B-1546-9AE6-4D1BD5B9E99F}"/>
              </a:ext>
            </a:extLst>
          </p:cNvPr>
          <p:cNvSpPr/>
          <p:nvPr/>
        </p:nvSpPr>
        <p:spPr>
          <a:xfrm>
            <a:off x="1053770" y="4051300"/>
            <a:ext cx="5283530" cy="711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74367A-23DA-0C44-BAA0-D40E13B1BEC6}"/>
              </a:ext>
            </a:extLst>
          </p:cNvPr>
          <p:cNvSpPr/>
          <p:nvPr/>
        </p:nvSpPr>
        <p:spPr>
          <a:xfrm>
            <a:off x="1053770" y="5016500"/>
            <a:ext cx="5283530" cy="711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97A11-F164-4247-9EBA-9C3B0B90A5B0}"/>
              </a:ext>
            </a:extLst>
          </p:cNvPr>
          <p:cNvSpPr/>
          <p:nvPr/>
        </p:nvSpPr>
        <p:spPr>
          <a:xfrm>
            <a:off x="1053770" y="5943600"/>
            <a:ext cx="5283530" cy="711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pic>
        <p:nvPicPr>
          <p:cNvPr id="13" name="Picture 12" descr="Text, letter&#10;&#10;Description automatically generated">
            <a:extLst>
              <a:ext uri="{FF2B5EF4-FFF2-40B4-BE49-F238E27FC236}">
                <a16:creationId xmlns:a16="http://schemas.microsoft.com/office/drawing/2014/main" id="{4AE2BEE5-3E47-D54F-B844-DE136AD93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5570" y="1886716"/>
            <a:ext cx="3035630" cy="1300984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F4424D7-6A09-E945-BE1A-E9D9F1B7FEB7}"/>
              </a:ext>
            </a:extLst>
          </p:cNvPr>
          <p:cNvCxnSpPr/>
          <p:nvPr/>
        </p:nvCxnSpPr>
        <p:spPr>
          <a:xfrm>
            <a:off x="6540500" y="2501900"/>
            <a:ext cx="1231900" cy="0"/>
          </a:xfrm>
          <a:prstGeom prst="straightConnector1">
            <a:avLst/>
          </a:prstGeom>
          <a:ln>
            <a:solidFill>
              <a:srgbClr val="4662E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7454829F-EB30-E648-BD14-70FAD682B223}"/>
              </a:ext>
            </a:extLst>
          </p:cNvPr>
          <p:cNvSpPr/>
          <p:nvPr/>
        </p:nvSpPr>
        <p:spPr>
          <a:xfrm>
            <a:off x="6737185" y="5068876"/>
            <a:ext cx="52324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pPr algn="just"/>
            <a:r>
              <a:rPr lang="ko-KR" altLang="en-US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주의사항</a:t>
            </a:r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:</a:t>
            </a:r>
            <a:r>
              <a:rPr lang="ko-KR" altLang="en-US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양식의 </a:t>
            </a:r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id, class, </a:t>
            </a:r>
            <a:r>
              <a:rPr lang="ko-KR" altLang="en-US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태그 </a:t>
            </a:r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hierarchy </a:t>
            </a:r>
            <a:r>
              <a:rPr lang="ko-KR" altLang="en-US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구조 등 어떠한 요소로 통일되었는지 확인할 것</a:t>
            </a:r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!</a:t>
            </a:r>
          </a:p>
          <a:p>
            <a:pPr algn="just"/>
            <a:endParaRPr lang="en-US" altLang="ko-KR" sz="16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pPr algn="just"/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</a:t>
            </a:r>
            <a:r>
              <a:rPr lang="ko-KR" altLang="en-US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동적 웹</a:t>
            </a:r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/</a:t>
            </a:r>
            <a:r>
              <a:rPr lang="ko-KR" altLang="en-US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자주 업데이트되는 웹의 경우 같은 형식의 기사 리스트 등이 다른 </a:t>
            </a:r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attribute</a:t>
            </a:r>
            <a:r>
              <a:rPr lang="ko-KR" altLang="en-US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혹은 태그 구조를 가질 수 있음</a:t>
            </a:r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.)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2C4530-B66D-6E48-9F05-6E3FAA6EC3DD}"/>
              </a:ext>
            </a:extLst>
          </p:cNvPr>
          <p:cNvSpPr/>
          <p:nvPr/>
        </p:nvSpPr>
        <p:spPr>
          <a:xfrm>
            <a:off x="7772401" y="127587"/>
            <a:ext cx="30987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&lt;li&gt;</a:t>
            </a:r>
            <a:r>
              <a:rPr lang="ko-KR" altLang="en-US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태그 하나 단위로 기사 정보 </a:t>
            </a:r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</a:t>
            </a:r>
            <a:r>
              <a:rPr lang="ko-KR" altLang="en-US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박스</a:t>
            </a:r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)</a:t>
            </a:r>
            <a:r>
              <a:rPr lang="ko-KR" altLang="en-US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가 묶여있는 것을 파악</a:t>
            </a:r>
            <a:r>
              <a:rPr lang="en-US" altLang="ko-KR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</a:t>
            </a:r>
            <a:r>
              <a:rPr lang="ko-KR" altLang="en-US" sz="16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endParaRPr lang="en-US" altLang="ko-KR" sz="16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pPr algn="just"/>
            <a:endParaRPr lang="en-US" altLang="ko-KR" sz="16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pPr algn="just"/>
            <a:r>
              <a:rPr lang="en-US" altLang="ko-KR" sz="16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find_all</a:t>
            </a:r>
            <a:r>
              <a:rPr lang="en-US" altLang="ko-KR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()</a:t>
            </a:r>
            <a:r>
              <a:rPr lang="ko-KR" altLang="en-US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을 사용해 기사 하나에 대한 태그 </a:t>
            </a:r>
            <a:r>
              <a:rPr lang="en-US" altLang="ko-KR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chunk</a:t>
            </a:r>
            <a:r>
              <a:rPr lang="ko-KR" altLang="en-US" sz="16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를</a:t>
            </a:r>
            <a:r>
              <a:rPr lang="ko-KR" altLang="en-US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python</a:t>
            </a:r>
            <a:r>
              <a:rPr lang="ko-KR" altLang="en-US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list</a:t>
            </a:r>
            <a:r>
              <a:rPr lang="ko-KR" altLang="en-US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에 저장</a:t>
            </a:r>
            <a:r>
              <a:rPr lang="en-US" altLang="ko-KR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</a:t>
            </a:r>
            <a:r>
              <a:rPr lang="ko-KR" altLang="en-US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endParaRPr lang="en-US" altLang="ko-KR" sz="16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12DCDD-9AB9-7842-A867-CA98245F38B2}"/>
              </a:ext>
            </a:extLst>
          </p:cNvPr>
          <p:cNvSpPr/>
          <p:nvPr/>
        </p:nvSpPr>
        <p:spPr>
          <a:xfrm>
            <a:off x="7772401" y="3699965"/>
            <a:ext cx="30987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이후 기사 하나에 해당하는 </a:t>
            </a:r>
            <a:r>
              <a:rPr lang="en-US" altLang="ko-KR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&lt;li&gt; </a:t>
            </a:r>
            <a:r>
              <a:rPr lang="ko-KR" altLang="en-US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태그에서 제목 </a:t>
            </a:r>
            <a:r>
              <a:rPr lang="en-US" altLang="ko-KR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/</a:t>
            </a:r>
            <a:r>
              <a:rPr lang="ko-KR" altLang="en-US" sz="16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링크 정보를 추출</a:t>
            </a:r>
            <a:endParaRPr lang="en-US" altLang="ko-KR" sz="16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58220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45476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BeautifulSoup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– Advanced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115428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매일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네이버 뉴스 가져오는 자동화 툴 만들기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5C5184-EB0D-4140-A263-F657D068917D}"/>
              </a:ext>
            </a:extLst>
          </p:cNvPr>
          <p:cNvSpPr txBox="1"/>
          <p:nvPr/>
        </p:nvSpPr>
        <p:spPr>
          <a:xfrm>
            <a:off x="201880" y="1997839"/>
            <a:ext cx="115428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&lt;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미리 보여주는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2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주차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Assignment&gt;</a:t>
            </a:r>
          </a:p>
          <a:p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Selenium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을 다룬 후에는 웹에서 데이터를 조건에 맞게 자동화해올 수 있는 툴을 만들 수 있다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.</a:t>
            </a:r>
          </a:p>
          <a:p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다음 기능이 작동하는 뉴스 수집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automation 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툴을 만들어보자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.</a:t>
            </a:r>
          </a:p>
          <a:p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디렉토리에서 </a:t>
            </a:r>
            <a:r>
              <a:rPr lang="en-US" altLang="ko-KR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main.py</a:t>
            </a:r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를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실행하기만 하면 자동으로 작동</a:t>
            </a:r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해당 일자에 올라온 기사들을 수집해 제목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,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내용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,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(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가능하다면 댓글까지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)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수집해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csv 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로 저장</a:t>
            </a:r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힌트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: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main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에서 </a:t>
            </a:r>
            <a:r>
              <a:rPr lang="en-US" altLang="ko-KR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url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을 먼저 수집하기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/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url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활용한 페이지 넘기기 편법</a:t>
            </a:r>
            <a:endParaRPr lang="en-US" altLang="ko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55948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7B3CB621-CA07-8A42-9458-E152D6478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25" b="942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E6835C7-A7CF-1641-B9D5-281B350918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23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71AED6-630B-9F46-8646-841591402007}"/>
              </a:ext>
            </a:extLst>
          </p:cNvPr>
          <p:cNvSpPr txBox="1"/>
          <p:nvPr/>
        </p:nvSpPr>
        <p:spPr>
          <a:xfrm>
            <a:off x="201880" y="280258"/>
            <a:ext cx="66403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Part</a:t>
            </a:r>
            <a:r>
              <a:rPr lang="ko-KR" altLang="en-US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</a:t>
            </a:r>
            <a:r>
              <a:rPr lang="ko-KR" altLang="en-US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–</a:t>
            </a:r>
            <a:r>
              <a:rPr lang="ko-KR" altLang="en-US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데이터 </a:t>
            </a:r>
            <a:r>
              <a:rPr lang="ko-KR" altLang="en-US" sz="44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크롤링</a:t>
            </a:r>
            <a:r>
              <a:rPr lang="ko-KR" altLang="en-US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개요</a:t>
            </a:r>
            <a:endParaRPr lang="en-KR" sz="44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320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C716EF0-EAC5-C743-BB84-F08D456DD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98626AE6-791E-0341-9EF2-7E8974BB06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25" b="942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1A18975-7DC2-5D4F-B9D8-EA6C4A8E2C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23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537CC4-B6C9-8C4D-919B-776A3F61D930}"/>
              </a:ext>
            </a:extLst>
          </p:cNvPr>
          <p:cNvSpPr txBox="1"/>
          <p:nvPr/>
        </p:nvSpPr>
        <p:spPr>
          <a:xfrm>
            <a:off x="201880" y="280258"/>
            <a:ext cx="1210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목차</a:t>
            </a:r>
            <a:endParaRPr lang="en-KR" sz="44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4A1570-D0E7-B845-B482-0C9BEAC916BF}"/>
              </a:ext>
            </a:extLst>
          </p:cNvPr>
          <p:cNvSpPr txBox="1"/>
          <p:nvPr/>
        </p:nvSpPr>
        <p:spPr>
          <a:xfrm>
            <a:off x="201879" y="1255830"/>
            <a:ext cx="4703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Part 1 </a:t>
            </a:r>
            <a:r>
              <a:rPr lang="ko-KR" altLang="en-US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웹의 구성 </a:t>
            </a:r>
            <a:r>
              <a:rPr lang="en-US" altLang="ko-KR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–</a:t>
            </a:r>
            <a:r>
              <a:rPr lang="ko-KR" altLang="en-US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웹에 존재하는 데이터</a:t>
            </a:r>
            <a:endParaRPr lang="en-KR" sz="2000" b="1" dirty="0">
              <a:solidFill>
                <a:srgbClr val="FFC000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030612-D7CB-7444-A0CF-5D6796BA5AC2}"/>
              </a:ext>
            </a:extLst>
          </p:cNvPr>
          <p:cNvSpPr txBox="1"/>
          <p:nvPr/>
        </p:nvSpPr>
        <p:spPr>
          <a:xfrm>
            <a:off x="201879" y="2025271"/>
            <a:ext cx="56714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What is crawling?</a:t>
            </a:r>
            <a:endParaRPr lang="en-KR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웹 데이터 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HTML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에서 어떻게 가져와야 할까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BeautifulSoup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– Python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에서 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HTML 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다루기</a:t>
            </a:r>
            <a:endParaRPr lang="en-US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450BA1-82EA-3640-A56F-06E6A1A7F3B1}"/>
              </a:ext>
            </a:extLst>
          </p:cNvPr>
          <p:cNvSpPr txBox="1"/>
          <p:nvPr/>
        </p:nvSpPr>
        <p:spPr>
          <a:xfrm>
            <a:off x="201879" y="4424813"/>
            <a:ext cx="4703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Part 2 </a:t>
            </a:r>
            <a:r>
              <a:rPr lang="ko-KR" altLang="en-US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데이터 </a:t>
            </a:r>
            <a:r>
              <a:rPr lang="ko-KR" altLang="en-US" sz="2000" b="1" dirty="0" err="1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크롤링</a:t>
            </a:r>
            <a:r>
              <a:rPr lang="ko-KR" altLang="en-US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개요</a:t>
            </a:r>
            <a:endParaRPr lang="en-KR" sz="2000" b="1" dirty="0">
              <a:solidFill>
                <a:srgbClr val="FFC000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D0E236-927A-8E45-9A9C-32C130CE88A4}"/>
              </a:ext>
            </a:extLst>
          </p:cNvPr>
          <p:cNvSpPr txBox="1"/>
          <p:nvPr/>
        </p:nvSpPr>
        <p:spPr>
          <a:xfrm>
            <a:off x="201879" y="5150514"/>
            <a:ext cx="56714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웹 데이터 수집과 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Regulation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웹 데이터 수집 방식 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–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API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&amp;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Programming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urllib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VS Selenium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이 </a:t>
            </a:r>
            <a:r>
              <a:rPr lang="ko-KR" altLang="en-US" sz="20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튜토리얼에서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Selenium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을 사용하는 이유</a:t>
            </a:r>
            <a:endParaRPr lang="en-US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CADB77-83AD-4B4C-AECD-F178CAB245D5}"/>
              </a:ext>
            </a:extLst>
          </p:cNvPr>
          <p:cNvSpPr txBox="1"/>
          <p:nvPr/>
        </p:nvSpPr>
        <p:spPr>
          <a:xfrm>
            <a:off x="6897393" y="1255830"/>
            <a:ext cx="39765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Part 3</a:t>
            </a:r>
            <a:r>
              <a:rPr lang="ko-KR" altLang="en-US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웹 데이터 수집하기 </a:t>
            </a:r>
            <a:endParaRPr lang="en-KR" sz="2000" b="1" dirty="0">
              <a:solidFill>
                <a:srgbClr val="FFC000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A0A129-03F0-5F4B-94D8-87848EF8A4F8}"/>
              </a:ext>
            </a:extLst>
          </p:cNvPr>
          <p:cNvSpPr txBox="1"/>
          <p:nvPr/>
        </p:nvSpPr>
        <p:spPr>
          <a:xfrm>
            <a:off x="6897392" y="2025271"/>
            <a:ext cx="47946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API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활용</a:t>
            </a:r>
            <a:endParaRPr lang="en-US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Introduction to Selenium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Browsing / Page source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Some advanced features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특정 프로젝트를 위한 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Pipeline 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만들기</a:t>
            </a:r>
            <a:endParaRPr lang="en-US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오류 처리 및 팁</a:t>
            </a:r>
            <a:endParaRPr lang="en-US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5E71E5-D5F0-3943-AA97-5E09B50F8BB2}"/>
              </a:ext>
            </a:extLst>
          </p:cNvPr>
          <p:cNvSpPr txBox="1"/>
          <p:nvPr/>
        </p:nvSpPr>
        <p:spPr>
          <a:xfrm>
            <a:off x="6897393" y="4424813"/>
            <a:ext cx="39765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Part 4</a:t>
            </a:r>
            <a:r>
              <a:rPr lang="ko-KR" altLang="en-US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유의사항 </a:t>
            </a:r>
            <a:r>
              <a:rPr lang="en-US" altLang="ko-KR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/</a:t>
            </a:r>
            <a:r>
              <a:rPr lang="ko-KR" altLang="en-US" sz="2000" b="1" dirty="0">
                <a:solidFill>
                  <a:srgbClr val="FFC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장애물 피하기</a:t>
            </a:r>
            <a:endParaRPr lang="en-KR" sz="2000" b="1" dirty="0">
              <a:solidFill>
                <a:srgbClr val="FFC000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318640-863C-3843-B2AF-7B18B8C79E83}"/>
              </a:ext>
            </a:extLst>
          </p:cNvPr>
          <p:cNvSpPr txBox="1"/>
          <p:nvPr/>
        </p:nvSpPr>
        <p:spPr>
          <a:xfrm>
            <a:off x="6897392" y="5136963"/>
            <a:ext cx="47946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웹 데이터 수집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시 유의사항</a:t>
            </a:r>
            <a:endParaRPr lang="en-US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Header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까지 가져오기</a:t>
            </a:r>
            <a:endParaRPr lang="en-US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429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Error</a:t>
            </a:r>
            <a:r>
              <a:rPr lang="ko-KR" altLang="en-US" sz="20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에 대처하는 몇 가지 방법</a:t>
            </a:r>
            <a:endParaRPr lang="en-US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4866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2980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데이터 </a:t>
            </a:r>
            <a:r>
              <a:rPr lang="ko-KR" altLang="en-US" sz="2800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크롤링</a:t>
            </a:r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개요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0A8E44-93B4-074E-8EA3-368EAB86E060}"/>
              </a:ext>
            </a:extLst>
          </p:cNvPr>
          <p:cNvSpPr/>
          <p:nvPr/>
        </p:nvSpPr>
        <p:spPr>
          <a:xfrm>
            <a:off x="201879" y="2301419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Robots.txt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/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문제가 되는 사항들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/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판례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787668-3C78-6B44-BD7F-00A58227BFE6}"/>
              </a:ext>
            </a:extLst>
          </p:cNvPr>
          <p:cNvSpPr/>
          <p:nvPr/>
        </p:nvSpPr>
        <p:spPr>
          <a:xfrm>
            <a:off x="201879" y="3270106"/>
            <a:ext cx="51299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KR" dirty="0">
                <a:hlinkClick r:id="rId2"/>
              </a:rPr>
              <a:t>https://www.youtube.com/watch?v=UkRrUhWGqwg</a:t>
            </a:r>
            <a:endParaRPr lang="en-K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730A44-0CB8-8844-80AE-6163D2A090DD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들어가기 전에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80E002-510F-D94E-9C1F-77655FD2BBE4}"/>
              </a:ext>
            </a:extLst>
          </p:cNvPr>
          <p:cNvSpPr txBox="1"/>
          <p:nvPr/>
        </p:nvSpPr>
        <p:spPr>
          <a:xfrm>
            <a:off x="201880" y="1347312"/>
            <a:ext cx="75828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크롤링</a:t>
            </a:r>
            <a:r>
              <a:rPr lang="ko-KR" altLang="en-US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/</a:t>
            </a:r>
            <a:r>
              <a:rPr lang="ko-KR" altLang="en-US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웹 데이터 수집은</a:t>
            </a:r>
            <a:r>
              <a:rPr lang="en-US" altLang="ko-KR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,</a:t>
            </a:r>
            <a:r>
              <a:rPr lang="ko-KR" altLang="en-US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정보 소유주 및 </a:t>
            </a:r>
            <a:r>
              <a:rPr lang="ko-KR" altLang="en-US" sz="28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정보주체에</a:t>
            </a:r>
            <a:r>
              <a:rPr lang="ko-KR" altLang="en-US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따라 민감한 사항이 있을 수 있다</a:t>
            </a:r>
            <a:endParaRPr lang="en-KR" sz="28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BDB503-5E29-7349-9E61-049D248899EC}"/>
              </a:ext>
            </a:extLst>
          </p:cNvPr>
          <p:cNvSpPr/>
          <p:nvPr/>
        </p:nvSpPr>
        <p:spPr>
          <a:xfrm>
            <a:off x="201879" y="4416024"/>
            <a:ext cx="1152468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많이 사용하는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코드를 짜서 데이터를 수집하는 방식은 </a:t>
            </a:r>
            <a:r>
              <a:rPr lang="ko-KR" altLang="en-US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케이스마다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자동화를 위해 그에 맞는 코드를 짜 주어야 함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ko-KR" altLang="en-US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크롤러가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알아서 원하는 정보를 가져온다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(X)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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ko-KR" altLang="en-US" b="1" u="sng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웹 구조에 맞게 정보를 가져오도록 내가 프로그래밍 해야한다</a:t>
            </a:r>
            <a:r>
              <a:rPr lang="en-US" altLang="ko-KR" b="1" u="sng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</a:t>
            </a:r>
          </a:p>
          <a:p>
            <a:r>
              <a:rPr lang="ko-KR" altLang="en-US" u="sng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특히</a:t>
            </a:r>
            <a:r>
              <a:rPr lang="en-US" altLang="ko-KR" u="sng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u="sng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내가 데이터를 수집하고자 하는 웹의 주소나 구조가 바뀔 경우 유의</a:t>
            </a:r>
            <a:r>
              <a:rPr lang="en-US" altLang="ko-KR" u="sng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!</a:t>
            </a:r>
          </a:p>
          <a:p>
            <a:r>
              <a:rPr lang="ko-KR" altLang="en-US" sz="1200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*대부분의 경우 연구</a:t>
            </a:r>
            <a:r>
              <a:rPr lang="en-US" altLang="ko-KR" sz="1200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1200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혹은 프로젝트 목적으로 다른 사람이 짠 코드를</a:t>
            </a:r>
            <a:r>
              <a:rPr lang="en-US" altLang="ko-KR" sz="1200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1200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내 케이스에 적용해 그대로 돌릴 수 없다</a:t>
            </a:r>
            <a:r>
              <a:rPr lang="en-US" altLang="ko-KR" sz="1200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</a:t>
            </a:r>
            <a:r>
              <a:rPr lang="ko-KR" altLang="en-US" sz="1200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endParaRPr lang="en-US" altLang="ko-KR" sz="1200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86E22C-7FB6-4F4D-964B-2E6ECD86D67A}"/>
              </a:ext>
            </a:extLst>
          </p:cNvPr>
          <p:cNvSpPr txBox="1"/>
          <p:nvPr/>
        </p:nvSpPr>
        <p:spPr>
          <a:xfrm>
            <a:off x="201880" y="3892804"/>
            <a:ext cx="11734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‘</a:t>
            </a:r>
            <a:r>
              <a:rPr lang="ko-KR" altLang="en-US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만능 </a:t>
            </a:r>
            <a:r>
              <a:rPr lang="ko-KR" altLang="en-US" sz="28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크롤러</a:t>
            </a:r>
            <a:r>
              <a:rPr lang="en-US" altLang="ko-KR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’</a:t>
            </a:r>
            <a:r>
              <a:rPr lang="ko-KR" altLang="en-US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는 거의 없다</a:t>
            </a:r>
            <a:endParaRPr lang="en-KR" sz="28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1ED202-F746-FA44-A4D5-D4DB73D3F32A}"/>
              </a:ext>
            </a:extLst>
          </p:cNvPr>
          <p:cNvSpPr/>
          <p:nvPr/>
        </p:nvSpPr>
        <p:spPr>
          <a:xfrm>
            <a:off x="201879" y="2647408"/>
            <a:ext cx="117882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특히 유의할 점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: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법적으로 소유권을 주장할 수 있는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(DB</a:t>
            </a:r>
            <a:r>
              <a:rPr lang="ko-KR" altLang="en-US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에서나온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)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데이터인 경우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/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영리적으로 서비스중인 사업체의 데이터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/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공연히 열람할 수 있는 데이터가 아닌 경우 등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(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국내에는 위와 같은 경우에도 위법 판례가 존재한다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94321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mountain, outdoor, ground, yellow&#10;&#10;Description automatically generated">
            <a:extLst>
              <a:ext uri="{FF2B5EF4-FFF2-40B4-BE49-F238E27FC236}">
                <a16:creationId xmlns:a16="http://schemas.microsoft.com/office/drawing/2014/main" id="{22AA706F-7A4F-2744-932E-0A9D74670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662906"/>
            <a:ext cx="5291666" cy="35321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2EF3BD-6F9B-7C4E-A154-14A19CE1C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702594"/>
            <a:ext cx="5291667" cy="345281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930425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29803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데이터 </a:t>
            </a:r>
            <a:r>
              <a:rPr lang="ko-KR" altLang="en-US" sz="2800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크롤링</a:t>
            </a:r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개요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730A44-0CB8-8844-80AE-6163D2A090DD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Regulation 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관련 상세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994376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3474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API &amp; Programming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2C9BEC-2613-C14D-8E02-B29CAA616BB9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웹 상의 데이터를 모으는 두 가지 방법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353729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1486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API </a:t>
            </a:r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방식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2C9BEC-2613-C14D-8E02-B29CAA616BB9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웹 상의 데이터를 모으는 두 가지 방법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529242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3237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Programming </a:t>
            </a:r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방식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2C9BEC-2613-C14D-8E02-B29CAA616BB9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웹 상의 데이터를 모으는 두 가지 방법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2003607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2933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urllib</a:t>
            </a:r>
            <a:r>
              <a:rPr 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/ Selenium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2C9BEC-2613-C14D-8E02-B29CAA616BB9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웹 상의 데이터를 모으는 두 가지 방법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9773858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2904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Selenium</a:t>
            </a:r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의 장점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2C9BEC-2613-C14D-8E02-B29CAA616BB9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프로젝트 상황에서의 다양한 활용방법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969599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53735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Selenium</a:t>
            </a:r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의 자동화 기능 사용하기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2C9BEC-2613-C14D-8E02-B29CAA616BB9}"/>
              </a:ext>
            </a:extLst>
          </p:cNvPr>
          <p:cNvSpPr/>
          <p:nvPr/>
        </p:nvSpPr>
        <p:spPr>
          <a:xfrm>
            <a:off x="201879" y="692267"/>
            <a:ext cx="46913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프로젝트 상황에서의 다양한 활용방법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235730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7B3CB621-CA07-8A42-9458-E152D6478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25" b="942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E6835C7-A7CF-1641-B9D5-281B3509189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23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71AED6-630B-9F46-8646-841591402007}"/>
              </a:ext>
            </a:extLst>
          </p:cNvPr>
          <p:cNvSpPr txBox="1"/>
          <p:nvPr/>
        </p:nvSpPr>
        <p:spPr>
          <a:xfrm>
            <a:off x="201880" y="280258"/>
            <a:ext cx="71533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Part</a:t>
            </a:r>
            <a:r>
              <a:rPr lang="ko-KR" altLang="en-US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</a:t>
            </a:r>
            <a:r>
              <a:rPr lang="ko-KR" altLang="en-US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–</a:t>
            </a:r>
            <a:r>
              <a:rPr lang="ko-KR" altLang="en-US" sz="44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웹에 존재하는 데이터</a:t>
            </a:r>
            <a:endParaRPr lang="en-KR" sz="44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0004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A1D4CD2-5583-DE43-8CF5-2A787DAF4081}"/>
              </a:ext>
            </a:extLst>
          </p:cNvPr>
          <p:cNvSpPr txBox="1"/>
          <p:nvPr/>
        </p:nvSpPr>
        <p:spPr>
          <a:xfrm>
            <a:off x="201880" y="169047"/>
            <a:ext cx="31985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What</a:t>
            </a:r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is</a:t>
            </a:r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Crawling?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C1CE3B-9641-4241-A215-116CE3B21CD5}"/>
              </a:ext>
            </a:extLst>
          </p:cNvPr>
          <p:cNvSpPr txBox="1"/>
          <p:nvPr/>
        </p:nvSpPr>
        <p:spPr>
          <a:xfrm>
            <a:off x="201879" y="963999"/>
            <a:ext cx="1126519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*출처</a:t>
            </a:r>
            <a:r>
              <a:rPr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:</a:t>
            </a:r>
            <a:r>
              <a:rPr lang="ko-KR" altLang="en-US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삼성디스플레이 </a:t>
            </a:r>
            <a:r>
              <a:rPr lang="ko-KR" altLang="en-US" sz="1200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뉴스룸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웹 </a:t>
            </a:r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스크래이핑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(Web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Scraping)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</a:rPr>
              <a:t>웹 상의 데이터를 자동화 프로그램으로 수집하는 방법</a:t>
            </a:r>
            <a:endParaRPr lang="en-US" altLang="ko-KR" sz="20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웹 </a:t>
            </a:r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크롤링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(Web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Crawling)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</a:rPr>
              <a:t>웹 페이지 상의 문서를 분류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</a:rPr>
              <a:t> 저장하는 것</a:t>
            </a:r>
            <a:endParaRPr lang="en-US" altLang="ko-KR" sz="20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파싱</a:t>
            </a:r>
            <a:r>
              <a:rPr lang="ko-KR" altLang="en-US" sz="2000" b="1" dirty="0">
                <a:solidFill>
                  <a:srgbClr val="0070C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(Parsing) 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</a:rPr>
              <a:t>: 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</a:rPr>
              <a:t>데이터를 사용자가 원하는 형태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</a:rPr>
              <a:t> 일정 패턴으로 추출하는 것</a:t>
            </a:r>
            <a:endParaRPr lang="en-US" altLang="ko-KR" sz="20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lang="en-US" sz="20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342900" indent="-342900">
              <a:buFont typeface="Wingdings" pitchFamily="2" charset="2"/>
              <a:buChar char="à"/>
            </a:pPr>
            <a:r>
              <a:rPr lang="ko-KR" altLang="en-US" sz="2000" dirty="0" err="1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크롤링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/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</a:t>
            </a:r>
            <a:r>
              <a:rPr lang="ko-KR" altLang="en-US" sz="2000" dirty="0" err="1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스크래이핑</a:t>
            </a:r>
            <a:r>
              <a:rPr lang="ko-KR" altLang="en-US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용어는 많이 혼용되어 사용 됨</a:t>
            </a:r>
            <a:r>
              <a:rPr lang="en-US" altLang="ko-KR" sz="2000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≈≈≈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BF110106-576B-9642-B130-5B991F4B9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527" y="3032630"/>
            <a:ext cx="4704149" cy="30307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726985-8B9E-7A4B-8F4F-1F424120829F}"/>
              </a:ext>
            </a:extLst>
          </p:cNvPr>
          <p:cNvSpPr/>
          <p:nvPr/>
        </p:nvSpPr>
        <p:spPr>
          <a:xfrm>
            <a:off x="201878" y="3422822"/>
            <a:ext cx="563051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실제로 </a:t>
            </a:r>
            <a:r>
              <a:rPr lang="en-US" altLang="ko-KR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Stanford</a:t>
            </a:r>
            <a:r>
              <a:rPr lang="ko-KR" altLang="en-US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</a:t>
            </a:r>
            <a:r>
              <a:rPr lang="en-US" altLang="ko-KR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NLP</a:t>
            </a:r>
            <a:r>
              <a:rPr lang="ko-KR" altLang="en-US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의 </a:t>
            </a:r>
            <a:r>
              <a:rPr lang="en-US" altLang="ko-KR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documentation</a:t>
            </a:r>
            <a:r>
              <a:rPr lang="ko-KR" altLang="en-US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에서는</a:t>
            </a:r>
            <a:r>
              <a:rPr lang="en-US" altLang="ko-KR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,</a:t>
            </a:r>
            <a:r>
              <a:rPr lang="ko-KR" altLang="en-US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웹 </a:t>
            </a:r>
            <a:r>
              <a:rPr lang="ko-KR" altLang="en-US" dirty="0" err="1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크롤링을</a:t>
            </a:r>
            <a:r>
              <a:rPr lang="ko-KR" altLang="en-US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검색엔진 구축 등을 위해 </a:t>
            </a:r>
            <a:r>
              <a:rPr lang="en-US" altLang="ko-KR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‘</a:t>
            </a:r>
            <a:r>
              <a:rPr lang="ko-KR" altLang="en-US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웹 페이지</a:t>
            </a:r>
            <a:r>
              <a:rPr lang="en-US" altLang="ko-KR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’</a:t>
            </a:r>
            <a:r>
              <a:rPr lang="ko-KR" altLang="en-US" dirty="0" err="1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를</a:t>
            </a:r>
            <a:r>
              <a:rPr lang="ko-KR" altLang="en-US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수집하는 프로그램으로 설명하고 있음</a:t>
            </a:r>
            <a:r>
              <a:rPr lang="en-US" altLang="ko-KR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.</a:t>
            </a:r>
            <a:r>
              <a:rPr lang="ko-KR" altLang="en-US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</a:t>
            </a:r>
            <a:endParaRPr lang="en-US" altLang="ko-KR" dirty="0"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  <a:p>
            <a:endParaRPr lang="en-US" altLang="ko-KR" dirty="0"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  <a:p>
            <a:r>
              <a:rPr lang="ko-KR" altLang="en-US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본 </a:t>
            </a:r>
            <a:r>
              <a:rPr lang="ko-KR" altLang="en-US" dirty="0" err="1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튜토리얼에서는</a:t>
            </a:r>
            <a:r>
              <a:rPr lang="en-US" altLang="ko-KR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,</a:t>
            </a:r>
            <a:r>
              <a:rPr lang="ko-KR" altLang="en-US" dirty="0"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 </a:t>
            </a:r>
            <a:r>
              <a:rPr lang="ko-KR" altLang="en-US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웹 상에 있는 데이터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의 수집을 목적으로 한 </a:t>
            </a:r>
            <a:r>
              <a:rPr lang="ko-KR" altLang="en-US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스크래이핑에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초점을 맞추어 다루고자 함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2D0697-BCE8-CC42-BD43-188D0D568426}"/>
              </a:ext>
            </a:extLst>
          </p:cNvPr>
          <p:cNvSpPr/>
          <p:nvPr/>
        </p:nvSpPr>
        <p:spPr>
          <a:xfrm>
            <a:off x="201878" y="5552039"/>
            <a:ext cx="56305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Question: 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웹 상의 데이터는 어떤 형태로 보여지는가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3011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A1D4CD2-5583-DE43-8CF5-2A787DAF4081}"/>
              </a:ext>
            </a:extLst>
          </p:cNvPr>
          <p:cNvSpPr txBox="1"/>
          <p:nvPr/>
        </p:nvSpPr>
        <p:spPr>
          <a:xfrm>
            <a:off x="201880" y="169047"/>
            <a:ext cx="1582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웹의 구조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D18303-DBDF-4045-80BC-6601EED4EF15}"/>
              </a:ext>
            </a:extLst>
          </p:cNvPr>
          <p:cNvSpPr/>
          <p:nvPr/>
        </p:nvSpPr>
        <p:spPr>
          <a:xfrm>
            <a:off x="201879" y="692267"/>
            <a:ext cx="46913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데이터 수집을 위해 필요한 간단한 웹 구조 이해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pPr lvl="0"/>
            <a:r>
              <a:rPr lang="ko-KR" altLang="en-US" sz="1200" b="1" dirty="0">
                <a:solidFill>
                  <a:prstClr val="black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*출처</a:t>
            </a:r>
            <a:r>
              <a:rPr lang="en-US" altLang="ko-KR" sz="1200" b="1" dirty="0">
                <a:solidFill>
                  <a:prstClr val="black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:</a:t>
            </a:r>
            <a:r>
              <a:rPr lang="ko-KR" altLang="en-US" sz="1200" b="1" dirty="0">
                <a:solidFill>
                  <a:prstClr val="black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1200" b="1" dirty="0">
                <a:solidFill>
                  <a:prstClr val="black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Mozilla</a:t>
            </a:r>
            <a:endParaRPr lang="en-US" altLang="ko-KR" sz="2000" b="1" dirty="0">
              <a:solidFill>
                <a:prstClr val="black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 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13C162-1585-1740-BE6B-A14AF237F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624" y="1658959"/>
            <a:ext cx="7576751" cy="27743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5C653CD-6B54-8240-9D19-9D4751825088}"/>
              </a:ext>
            </a:extLst>
          </p:cNvPr>
          <p:cNvSpPr/>
          <p:nvPr/>
        </p:nvSpPr>
        <p:spPr>
          <a:xfrm>
            <a:off x="6877590" y="4742418"/>
            <a:ext cx="31303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클라이언트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: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웹 사용자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Side – Ex.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크롬 웹 브라우저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F08EE67-7516-044B-B11C-20A15865F35F}"/>
              </a:ext>
            </a:extLst>
          </p:cNvPr>
          <p:cNvSpPr/>
          <p:nvPr/>
        </p:nvSpPr>
        <p:spPr>
          <a:xfrm>
            <a:off x="2299415" y="4742418"/>
            <a:ext cx="30149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서버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: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서비스 제공자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Side – 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사이트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앱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ko-KR" altLang="en-US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웹페이지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등이 저장된 서버 컴퓨터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09553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9DA082-1983-D841-8542-DA74FF59F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34" y="1215487"/>
            <a:ext cx="10877331" cy="51721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1582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웹의 구조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46913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데이터 수집을 위해 필요한 간단한 웹 구조 이해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pPr lvl="0"/>
            <a:r>
              <a:rPr lang="ko-KR" altLang="en-US" sz="1200" b="1" dirty="0">
                <a:solidFill>
                  <a:prstClr val="black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*출처</a:t>
            </a:r>
            <a:r>
              <a:rPr lang="en-US" altLang="ko-KR" sz="1200" b="1" dirty="0">
                <a:solidFill>
                  <a:prstClr val="black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:</a:t>
            </a:r>
            <a:r>
              <a:rPr lang="ko-KR" altLang="en-US" sz="1200" b="1" dirty="0">
                <a:solidFill>
                  <a:prstClr val="black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1200" b="1" dirty="0">
                <a:solidFill>
                  <a:prstClr val="black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Mozilla</a:t>
            </a:r>
            <a:endParaRPr lang="en-US" altLang="ko-KR" sz="2000" b="1" dirty="0">
              <a:solidFill>
                <a:prstClr val="black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 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7C4622-A863-1C43-82D4-E7D7B95D1AEC}"/>
              </a:ext>
            </a:extLst>
          </p:cNvPr>
          <p:cNvSpPr/>
          <p:nvPr/>
        </p:nvSpPr>
        <p:spPr>
          <a:xfrm>
            <a:off x="6426383" y="4937209"/>
            <a:ext cx="527546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7: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ko-KR" altLang="en-US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서버에 존재하는 웹 </a:t>
            </a:r>
            <a:r>
              <a:rPr lang="en-US" altLang="ko-KR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document</a:t>
            </a:r>
          </a:p>
          <a:p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6: 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요청에 따라 </a:t>
            </a:r>
            <a:r>
              <a:rPr lang="ko-KR" altLang="en-US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유저에게 보여지는 </a:t>
            </a:r>
            <a:r>
              <a:rPr lang="en-US" altLang="ko-KR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Web</a:t>
            </a:r>
            <a:r>
              <a:rPr lang="ko-KR" altLang="en-US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document</a:t>
            </a:r>
          </a:p>
          <a:p>
            <a:endParaRPr lang="en-US" altLang="ko-KR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en-US" altLang="ko-KR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DB</a:t>
            </a:r>
            <a:r>
              <a:rPr lang="ko-KR" altLang="en-US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의 데이터가 서비스 제공자의 의도대로 가공되어 </a:t>
            </a:r>
            <a:r>
              <a:rPr lang="en-US" altLang="ko-KR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6</a:t>
            </a:r>
            <a:r>
              <a:rPr lang="ko-KR" altLang="en-US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번으로 보여지게 됨</a:t>
            </a:r>
            <a:endParaRPr lang="en-US" altLang="ko-KR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60117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97C1E19-52C1-E14A-89BA-04D757528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49" y="1971842"/>
            <a:ext cx="9464634" cy="43248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330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태그에 포함된 데이터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50744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HTML </a:t>
            </a:r>
            <a:r>
              <a:rPr lang="ko-KR" altLang="en-US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태그속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데이터를 어떻게 가져와야 할까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CF6492-370A-2B47-A18E-39E0BEA9BAE8}"/>
              </a:ext>
            </a:extLst>
          </p:cNvPr>
          <p:cNvSpPr txBox="1"/>
          <p:nvPr/>
        </p:nvSpPr>
        <p:spPr>
          <a:xfrm>
            <a:off x="201879" y="1323209"/>
            <a:ext cx="53082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내가 가져오고자 하는 요소 찾기 </a:t>
            </a:r>
            <a:endParaRPr lang="en-KR" sz="28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3B617-BB2A-A247-B1E6-0CA41468300F}"/>
              </a:ext>
            </a:extLst>
          </p:cNvPr>
          <p:cNvSpPr txBox="1"/>
          <p:nvPr/>
        </p:nvSpPr>
        <p:spPr>
          <a:xfrm>
            <a:off x="84970" y="6422067"/>
            <a:ext cx="12107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Q. 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해당 요소가 어떤 형태로 웹에 보여지고 있을까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?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(ex. 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일정 포맷에 리스트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/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특정 버튼을 통해 동적으로 등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…)</a:t>
            </a:r>
            <a:endParaRPr lang="en-KR" sz="20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649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330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태그에 포함된 데이터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50744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HTML </a:t>
            </a:r>
            <a:r>
              <a:rPr lang="ko-KR" altLang="en-US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태그속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데이터를 어떻게 가져와야 할까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8D5F4F-1FF1-0840-86CF-1E0EA18EDDFB}"/>
              </a:ext>
            </a:extLst>
          </p:cNvPr>
          <p:cNvSpPr txBox="1"/>
          <p:nvPr/>
        </p:nvSpPr>
        <p:spPr>
          <a:xfrm>
            <a:off x="201879" y="1323209"/>
            <a:ext cx="53082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해당 요소를 가져올 방법 찾기 </a:t>
            </a:r>
            <a:endParaRPr lang="en-KR" sz="2800" b="1" dirty="0">
              <a:solidFill>
                <a:srgbClr val="4662EE"/>
              </a:solidFill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D4927B5-6312-C141-8DAC-D800D6B82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49" y="1971842"/>
            <a:ext cx="9464634" cy="432481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47ECDEB-5A26-9B41-9109-E72FCD72740B}"/>
              </a:ext>
            </a:extLst>
          </p:cNvPr>
          <p:cNvSpPr/>
          <p:nvPr/>
        </p:nvSpPr>
        <p:spPr>
          <a:xfrm>
            <a:off x="7137070" y="2066306"/>
            <a:ext cx="2731325" cy="25531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647FED-A175-1D46-A0EA-0BE9BC278E6F}"/>
              </a:ext>
            </a:extLst>
          </p:cNvPr>
          <p:cNvSpPr/>
          <p:nvPr/>
        </p:nvSpPr>
        <p:spPr>
          <a:xfrm>
            <a:off x="8801431" y="3738195"/>
            <a:ext cx="28939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특정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&lt;div&gt;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태그 속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&lt;ul&gt;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태그에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list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로 존재하는 구조 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6E5BA7-6A36-C743-9562-D27FEC6D2EDF}"/>
              </a:ext>
            </a:extLst>
          </p:cNvPr>
          <p:cNvSpPr/>
          <p:nvPr/>
        </p:nvSpPr>
        <p:spPr>
          <a:xfrm>
            <a:off x="7517080" y="3621974"/>
            <a:ext cx="641267" cy="8787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1C3D28-36BA-C948-9C6F-F399DABF0C54}"/>
              </a:ext>
            </a:extLst>
          </p:cNvPr>
          <p:cNvSpPr/>
          <p:nvPr/>
        </p:nvSpPr>
        <p:spPr>
          <a:xfrm>
            <a:off x="201880" y="6422067"/>
            <a:ext cx="101988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구조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&lt;</a:t>
            </a:r>
            <a:r>
              <a:rPr lang="en-US" altLang="ko-KR" b="1" dirty="0">
                <a:solidFill>
                  <a:srgbClr val="C00000"/>
                </a:solidFill>
              </a:rPr>
              <a:t>tag</a:t>
            </a:r>
            <a:r>
              <a:rPr lang="ko-KR" altLang="en-US" dirty="0"/>
              <a:t> </a:t>
            </a:r>
            <a:r>
              <a:rPr lang="en-US" altLang="ko-KR" dirty="0">
                <a:solidFill>
                  <a:srgbClr val="4662EE"/>
                </a:solidFill>
              </a:rPr>
              <a:t>attribute</a:t>
            </a:r>
            <a:r>
              <a:rPr lang="en-US" altLang="ko-KR" dirty="0"/>
              <a:t>=”</a:t>
            </a:r>
            <a:r>
              <a:rPr lang="en-US" altLang="ko-KR" dirty="0">
                <a:solidFill>
                  <a:schemeClr val="accent4"/>
                </a:solidFill>
              </a:rPr>
              <a:t>value</a:t>
            </a:r>
            <a:r>
              <a:rPr lang="en-US" altLang="ko-KR" dirty="0"/>
              <a:t>"&gt; </a:t>
            </a:r>
            <a:r>
              <a:rPr lang="en-US" dirty="0"/>
              <a:t>Contents &lt;</a:t>
            </a:r>
            <a:r>
              <a:rPr lang="en-US" dirty="0">
                <a:solidFill>
                  <a:srgbClr val="C00000"/>
                </a:solidFill>
              </a:rPr>
              <a:t>/</a:t>
            </a:r>
            <a:r>
              <a:rPr lang="en-US" b="1" dirty="0">
                <a:solidFill>
                  <a:srgbClr val="C00000"/>
                </a:solidFill>
              </a:rPr>
              <a:t>tag</a:t>
            </a:r>
            <a:r>
              <a:rPr lang="en-US" altLang="ko-KR" dirty="0"/>
              <a:t>&gt;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90061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6F970B59-4EB1-CA4E-8951-425D63F050D9}"/>
              </a:ext>
            </a:extLst>
          </p:cNvPr>
          <p:cNvSpPr txBox="1"/>
          <p:nvPr/>
        </p:nvSpPr>
        <p:spPr>
          <a:xfrm>
            <a:off x="201880" y="169047"/>
            <a:ext cx="22268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실습에 앞서</a:t>
            </a:r>
            <a:r>
              <a:rPr lang="en-US" altLang="ko-KR" sz="28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…</a:t>
            </a:r>
            <a:endParaRPr lang="en-KR" sz="28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04BF29-45E8-F647-B5AC-9FDFA53CAA73}"/>
              </a:ext>
            </a:extLst>
          </p:cNvPr>
          <p:cNvSpPr/>
          <p:nvPr/>
        </p:nvSpPr>
        <p:spPr>
          <a:xfrm>
            <a:off x="201879" y="692267"/>
            <a:ext cx="86959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 설정하기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– </a:t>
            </a:r>
            <a:r>
              <a:rPr lang="ko-KR" altLang="en-US" b="1" dirty="0" err="1">
                <a:solidFill>
                  <a:srgbClr val="FF0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가상환경이</a:t>
            </a:r>
            <a:r>
              <a:rPr lang="ko-KR" altLang="en-US" b="1" dirty="0">
                <a:solidFill>
                  <a:srgbClr val="FF0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익숙하다면 넘어가세요</a:t>
            </a:r>
            <a:r>
              <a:rPr lang="en-US" altLang="ko-KR" b="1" dirty="0">
                <a:solidFill>
                  <a:srgbClr val="FF0000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E90986-464A-2E45-81D0-9C23240FB5D4}"/>
              </a:ext>
            </a:extLst>
          </p:cNvPr>
          <p:cNvSpPr txBox="1"/>
          <p:nvPr/>
        </p:nvSpPr>
        <p:spPr>
          <a:xfrm>
            <a:off x="201879" y="1215487"/>
            <a:ext cx="1126519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본 </a:t>
            </a:r>
            <a:r>
              <a:rPr lang="ko-KR" altLang="en-US" sz="2000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튜토리얼에서는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원활한 실습을 위해 가상환경 설정을 권장합니다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b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</a:b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특히 협업 상황에서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OS,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각 라이브러리의 버전 등의 이유로 인해 이슈가 발생하는 경우가 많음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또한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개인 프로젝트를 진행하더라도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프로젝트마다 필요한 모듈의 버전이 다른 경우가 있음</a:t>
            </a:r>
            <a:endParaRPr lang="en-US" altLang="ko-KR" sz="2000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Local </a:t>
            </a:r>
            <a:r>
              <a:rPr lang="ko-KR" altLang="en-US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환경에 모든 패키지를 설치해 사용하는 것은 바람직하지 못함</a:t>
            </a:r>
            <a:r>
              <a:rPr lang="en-US" altLang="ko-KR" sz="2000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따라서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매 프로젝트마다 </a:t>
            </a:r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가상환경을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설정하고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pip </a:t>
            </a:r>
            <a:r>
              <a:rPr lang="en-US" altLang="ko-KR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requirements.txt</a:t>
            </a:r>
            <a:r>
              <a:rPr lang="ko-KR" altLang="en-US" sz="2000" b="1" dirty="0" err="1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를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사용해 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requirement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의</a:t>
            </a:r>
            <a:r>
              <a:rPr lang="en-US" altLang="ko-KR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r>
              <a:rPr lang="ko-KR" altLang="en-US" sz="2000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조건을 통일시켜주는 것이 좋음 </a:t>
            </a:r>
            <a:endParaRPr lang="en-US" altLang="ko-KR" sz="2000" dirty="0">
              <a:solidFill>
                <a:srgbClr val="4662EE"/>
              </a:solidFill>
              <a:latin typeface="NanumSquare" panose="020B0600000101010101" pitchFamily="34" charset="-127"/>
              <a:ea typeface="NanumSquare" panose="020B0600000101010101" pitchFamily="34" charset="-127"/>
              <a:sym typeface="Wingdings" pitchFamily="2" charset="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FC854E-A739-7E45-A644-78479E0E5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577" y="3742104"/>
            <a:ext cx="4064000" cy="26797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DB57B40-4A5C-9B40-8C55-F157E473C234}"/>
              </a:ext>
            </a:extLst>
          </p:cNvPr>
          <p:cNvSpPr/>
          <p:nvPr/>
        </p:nvSpPr>
        <p:spPr>
          <a:xfrm>
            <a:off x="515577" y="6447848"/>
            <a:ext cx="4064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/>
              <a:t>출처</a:t>
            </a:r>
            <a:r>
              <a:rPr lang="en-US" altLang="ko-KR" sz="1100" dirty="0"/>
              <a:t>:</a:t>
            </a:r>
            <a:r>
              <a:rPr lang="ko-KR" altLang="en-US" sz="1100" dirty="0"/>
              <a:t> </a:t>
            </a:r>
            <a:r>
              <a:rPr lang="en-KR" sz="1100" dirty="0"/>
              <a:t>https://django-easy-tutorial.blogspot.com/2015/08/python-virtual-environment-setup-in-ubuntu.html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EA19BA-78D1-134C-8AF3-DBC1B3CE2D7E}"/>
              </a:ext>
            </a:extLst>
          </p:cNvPr>
          <p:cNvSpPr/>
          <p:nvPr/>
        </p:nvSpPr>
        <p:spPr>
          <a:xfrm>
            <a:off x="4893275" y="4481789"/>
            <a:ext cx="678314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프로젝트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,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포트폴리오 등을  </a:t>
            </a:r>
            <a:r>
              <a:rPr lang="en-US" altLang="ko-KR" b="1" dirty="0" err="1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Github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에 올리거나 공유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/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배포한다면 </a:t>
            </a:r>
            <a:r>
              <a:rPr lang="ko-KR" altLang="en-US" b="1" dirty="0">
                <a:solidFill>
                  <a:srgbClr val="4662EE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누구나 어떤 환경에서도 실행할 수 있어야 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바람직함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endParaRPr lang="en-US" altLang="ko-KR" b="1" dirty="0">
              <a:latin typeface="NanumSquare Bold" panose="020B0600000101010101" pitchFamily="34" charset="-127"/>
              <a:ea typeface="NanumSquare Bold" panose="020B0600000101010101" pitchFamily="34" charset="-127"/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그러나 본인의 환경에 맞추어 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Local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에서 작업한 결과물은 다른 환경에서 작동하지 않을 확률이 높음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.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  <a:sym typeface="Wingdings" pitchFamily="2" charset="2"/>
              </a:rPr>
              <a:t> 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117999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</TotalTime>
  <Words>1427</Words>
  <Application>Microsoft Macintosh PowerPoint</Application>
  <PresentationFormat>Widescreen</PresentationFormat>
  <Paragraphs>205</Paragraphs>
  <Slides>28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NanumSquare</vt:lpstr>
      <vt:lpstr>NanumSquare Bold</vt:lpstr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Hong Sukhyun</dc:creator>
  <cp:lastModifiedBy>Hong Sukhyun</cp:lastModifiedBy>
  <cp:revision>104</cp:revision>
  <dcterms:created xsi:type="dcterms:W3CDTF">2021-07-16T16:08:54Z</dcterms:created>
  <dcterms:modified xsi:type="dcterms:W3CDTF">2021-07-28T07:52:05Z</dcterms:modified>
</cp:coreProperties>
</file>

<file path=docProps/thumbnail.jpeg>
</file>